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79" r:id="rId4"/>
    <p:sldId id="262" r:id="rId5"/>
    <p:sldId id="263" r:id="rId6"/>
    <p:sldId id="264" r:id="rId7"/>
    <p:sldId id="258" r:id="rId8"/>
    <p:sldId id="259" r:id="rId9"/>
    <p:sldId id="265" r:id="rId10"/>
    <p:sldId id="274" r:id="rId11"/>
    <p:sldId id="266" r:id="rId12"/>
    <p:sldId id="267" r:id="rId13"/>
    <p:sldId id="268" r:id="rId14"/>
    <p:sldId id="269" r:id="rId15"/>
    <p:sldId id="270" r:id="rId16"/>
    <p:sldId id="271" r:id="rId17"/>
    <p:sldId id="280" r:id="rId18"/>
    <p:sldId id="281" r:id="rId19"/>
    <p:sldId id="282" r:id="rId20"/>
    <p:sldId id="283" r:id="rId21"/>
    <p:sldId id="284" r:id="rId22"/>
    <p:sldId id="285" r:id="rId23"/>
    <p:sldId id="290" r:id="rId24"/>
    <p:sldId id="291" r:id="rId25"/>
    <p:sldId id="286" r:id="rId26"/>
    <p:sldId id="287" r:id="rId27"/>
    <p:sldId id="292" r:id="rId28"/>
    <p:sldId id="293" r:id="rId29"/>
    <p:sldId id="288" r:id="rId30"/>
    <p:sldId id="289" r:id="rId31"/>
    <p:sldId id="294" r:id="rId32"/>
    <p:sldId id="295" r:id="rId33"/>
    <p:sldId id="275" r:id="rId34"/>
    <p:sldId id="272" r:id="rId35"/>
    <p:sldId id="27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70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CB3C3-5E1B-4AD0-8CB4-1AB122FCEC28}" type="datetimeFigureOut">
              <a:rPr lang="tr-TR" smtClean="0"/>
              <a:t>17/09/17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E794-7580-462C-AAAD-9BE32CE003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2470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4683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4828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9166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997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803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0276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748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8556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4312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7840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85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5912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7948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0940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3711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1672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4247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803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1594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3406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6659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803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F7126-110A-4D5B-A8EF-DD030B14C37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73099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85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90218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15462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3818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86294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B5955-F6F7-4BB7-BE6F-1BA6CC6EEB53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7373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36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9984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6217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8567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6309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486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17/09/17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17/09/17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17/09/17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2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17/09/17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5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17/09/17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17/09/17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17/09/17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17/09/17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1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17/09/17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17/09/17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17/09/17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DA244-B7B7-454F-9C53-39D0C6A030EC}" type="datetimeFigureOut">
              <a:rPr lang="en-US" smtClean="0"/>
              <a:t>17/09/17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t ic 2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9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2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2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24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kapak alt logosu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Metin kutusu 5"/>
          <p:cNvSpPr txBox="1"/>
          <p:nvPr/>
        </p:nvSpPr>
        <p:spPr>
          <a:xfrm>
            <a:off x="808521" y="1929372"/>
            <a:ext cx="7873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75000"/>
                  </a:schemeClr>
                </a:solidFill>
              </a:rPr>
              <a:t>TÜRKİYE VE AVRUPA BİRLİĞİ ARASINDA</a:t>
            </a:r>
          </a:p>
          <a:p>
            <a:pPr algn="ctr"/>
            <a:r>
              <a:rPr lang="tr-TR" sz="3600" b="1" dirty="0" smtClean="0">
                <a:solidFill>
                  <a:schemeClr val="accent1">
                    <a:lumMod val="75000"/>
                  </a:schemeClr>
                </a:solidFill>
              </a:rPr>
              <a:t>SİVİL TOPLUM DİYALOĞU PROGRAMI </a:t>
            </a:r>
            <a:endParaRPr lang="tr-T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191" y="3129701"/>
            <a:ext cx="1298854" cy="1300346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3354572" y="4856824"/>
            <a:ext cx="5178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T.C. AVRUPA BİRLİĞİ BAKANLIĞI</a:t>
            </a:r>
          </a:p>
          <a:p>
            <a:pPr algn="ctr"/>
            <a:r>
              <a:rPr lang="tr-TR" i="1" dirty="0" smtClean="0"/>
              <a:t>Proje Uygulama Başkanlığı</a:t>
            </a:r>
            <a:endParaRPr lang="tr-TR" i="1" dirty="0"/>
          </a:p>
        </p:txBody>
      </p:sp>
      <p:cxnSp>
        <p:nvCxnSpPr>
          <p:cNvPr id="11" name="Straight Connector 5"/>
          <p:cNvCxnSpPr/>
          <p:nvPr/>
        </p:nvCxnSpPr>
        <p:spPr>
          <a:xfrm>
            <a:off x="3354572" y="4625162"/>
            <a:ext cx="51780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0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890" y="1619665"/>
            <a:ext cx="6754221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Balıkçılık: Türkiye ve İtalya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Arasında Sürdürülebilir Ağlar Kurma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946" y="1712979"/>
            <a:ext cx="28728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898" y="1712979"/>
            <a:ext cx="28728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Balıkçılık: Türkiye ve İtalya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Arasında Sürdürülebilir Ağlar Kurma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426" y="3040912"/>
            <a:ext cx="4684030" cy="3109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56" y="1829937"/>
            <a:ext cx="28728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Balıkçılık: Türkiye ve İtalya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Arasında Sürdürülebilir Ağlar Kurma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3023" y="1876430"/>
            <a:ext cx="48165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HİBE FAYDALANICI KURUM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/>
              <a:t>Denizli Koruyucu Aile Derneği</a:t>
            </a:r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International Child Development Initiatives - </a:t>
            </a:r>
            <a:r>
              <a:rPr lang="en-US" sz="1600" dirty="0" err="1"/>
              <a:t>Hollanda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12 Ay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161.605,37 €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 err="1"/>
              <a:t>Denizli</a:t>
            </a:r>
            <a:r>
              <a:rPr lang="en-US" sz="1600" dirty="0"/>
              <a:t> , İstanbul, Ankara, İzmir, Kayseri, </a:t>
            </a:r>
            <a:r>
              <a:rPr lang="en-US" sz="1600" dirty="0" err="1"/>
              <a:t>Hatay</a:t>
            </a:r>
            <a:r>
              <a:rPr lang="en-US" sz="1600" dirty="0"/>
              <a:t>, Gaziantep,</a:t>
            </a:r>
            <a:r>
              <a:rPr lang="tr-TR" sz="1600" dirty="0"/>
              <a:t> </a:t>
            </a:r>
            <a:r>
              <a:rPr lang="en-US" sz="1600" dirty="0" err="1"/>
              <a:t>Balıkesir</a:t>
            </a:r>
            <a:r>
              <a:rPr lang="en-US" sz="1600" dirty="0"/>
              <a:t> - </a:t>
            </a:r>
            <a:r>
              <a:rPr lang="en-US" sz="1600" dirty="0" err="1"/>
              <a:t>Türkiye</a:t>
            </a:r>
            <a:endParaRPr lang="en-US" sz="1600" dirty="0"/>
          </a:p>
          <a:p>
            <a:r>
              <a:rPr lang="en-US" sz="1600" dirty="0"/>
              <a:t>Leiden - </a:t>
            </a:r>
            <a:r>
              <a:rPr lang="en-US" sz="1600" dirty="0" err="1"/>
              <a:t>Hollanda</a:t>
            </a: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Sevgi Dolu Bir Ailede Büyümek </a:t>
            </a:r>
            <a:b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Her Çocuğun Hakkı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53" y="1876430"/>
            <a:ext cx="2818033" cy="398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8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Sevgi Dolu Bir Ailede Büyümek </a:t>
            </a:r>
            <a:b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Her Çocuğun Hakkı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media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390" y="2003778"/>
            <a:ext cx="7781305" cy="35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2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7920" y="1865797"/>
            <a:ext cx="384888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HİBE FAYDALANICI KURUM</a:t>
            </a:r>
            <a:r>
              <a:rPr lang="tr-TR" dirty="0"/>
              <a:t/>
            </a:r>
            <a:br>
              <a:rPr lang="tr-TR" dirty="0"/>
            </a:br>
            <a:r>
              <a:rPr lang="en-US" dirty="0" err="1"/>
              <a:t>Istituto</a:t>
            </a:r>
            <a:r>
              <a:rPr lang="en-US" dirty="0"/>
              <a:t> </a:t>
            </a:r>
            <a:r>
              <a:rPr lang="en-US" dirty="0" err="1"/>
              <a:t>Oikos</a:t>
            </a:r>
            <a:r>
              <a:rPr lang="en-US" dirty="0"/>
              <a:t> </a:t>
            </a:r>
            <a:r>
              <a:rPr lang="en-US" dirty="0" err="1" smtClean="0"/>
              <a:t>Onlus</a:t>
            </a:r>
            <a:r>
              <a:rPr lang="en-US" dirty="0" smtClean="0"/>
              <a:t> </a:t>
            </a:r>
            <a:r>
              <a:rPr lang="tr-TR" dirty="0" smtClean="0"/>
              <a:t>- İtalya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KuzeyDoğa Derneği</a:t>
            </a:r>
          </a:p>
          <a:p>
            <a:pPr>
              <a:spcBef>
                <a:spcPts val="1800"/>
              </a:spcBef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SÜRESİ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12 Ay 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164.215,89 € 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/>
              <a:t>Lombardy Region, Trento Autonomous Province </a:t>
            </a:r>
            <a:r>
              <a:rPr lang="tr-TR" dirty="0" smtClean="0"/>
              <a:t>- İtalya</a:t>
            </a:r>
            <a:r>
              <a:rPr lang="en-US" dirty="0" smtClean="0"/>
              <a:t>, </a:t>
            </a:r>
            <a:r>
              <a:rPr lang="en-US" dirty="0"/>
              <a:t>Kars </a:t>
            </a:r>
            <a:r>
              <a:rPr lang="tr-TR" dirty="0" smtClean="0"/>
              <a:t>-Türkiye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Bozayıların Korunması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13" y="2235099"/>
            <a:ext cx="3782367" cy="2836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8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Bozayıların Korunması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media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954" y="1324680"/>
            <a:ext cx="7836195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7920" y="2004026"/>
            <a:ext cx="41572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HİBE FAYDALANICI KURUM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Gaziantep İstanbul </a:t>
            </a:r>
            <a:r>
              <a:rPr lang="en-US" sz="1600" dirty="0" err="1"/>
              <a:t>Teknik</a:t>
            </a:r>
            <a:r>
              <a:rPr lang="en-US" sz="1600" dirty="0"/>
              <a:t> </a:t>
            </a:r>
            <a:r>
              <a:rPr lang="en-US" sz="1600" dirty="0" err="1"/>
              <a:t>Üniversitesi</a:t>
            </a:r>
            <a:r>
              <a:rPr lang="en-US" sz="1600" dirty="0"/>
              <a:t> 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Mezunları</a:t>
            </a:r>
            <a:r>
              <a:rPr lang="en-US" sz="1600" dirty="0" smtClean="0"/>
              <a:t> </a:t>
            </a:r>
            <a:r>
              <a:rPr lang="en-US" sz="1600" dirty="0" err="1"/>
              <a:t>Derneği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smtClean="0"/>
              <a:t>Hasan </a:t>
            </a:r>
            <a:r>
              <a:rPr lang="en-US" sz="1600" dirty="0" err="1"/>
              <a:t>Kalyoncu</a:t>
            </a:r>
            <a:r>
              <a:rPr lang="en-US" sz="1600" dirty="0"/>
              <a:t> </a:t>
            </a:r>
            <a:r>
              <a:rPr lang="en-US" sz="1600" dirty="0" err="1" smtClean="0"/>
              <a:t>Üniversitesi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Universitat</a:t>
            </a:r>
            <a:r>
              <a:rPr lang="en-US" sz="1600" dirty="0" smtClean="0"/>
              <a:t> </a:t>
            </a:r>
            <a:r>
              <a:rPr lang="en-US" sz="1600" dirty="0" err="1"/>
              <a:t>für</a:t>
            </a:r>
            <a:r>
              <a:rPr lang="en-US" sz="1600" dirty="0"/>
              <a:t> </a:t>
            </a:r>
            <a:r>
              <a:rPr lang="en-US" sz="1600" dirty="0" err="1"/>
              <a:t>Bodenkultur</a:t>
            </a:r>
            <a:r>
              <a:rPr lang="en-US" sz="1600" dirty="0"/>
              <a:t> </a:t>
            </a:r>
            <a:r>
              <a:rPr lang="en-US" sz="1600" dirty="0" smtClean="0"/>
              <a:t>Wien</a:t>
            </a:r>
            <a:r>
              <a:rPr lang="tr-TR" sz="1600" dirty="0"/>
              <a:t> </a:t>
            </a:r>
            <a:r>
              <a:rPr lang="tr-TR" sz="1600" dirty="0" smtClean="0"/>
              <a:t>- Avusturya</a:t>
            </a:r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smtClean="0"/>
              <a:t>1</a:t>
            </a:r>
            <a:r>
              <a:rPr lang="tr-TR" sz="1600" dirty="0" smtClean="0"/>
              <a:t>5</a:t>
            </a:r>
            <a:r>
              <a:rPr lang="en-US" sz="1600" dirty="0" smtClean="0"/>
              <a:t> Ay 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147.682,35 €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1600" dirty="0" smtClean="0"/>
              <a:t>Gaziantep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İklim Değişikliği için Sivil Diyalog 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 descr="E:\EKonuk\Desktop\AHU OZYURT\IKLIM DEGISIKLIGI ICIN SIVIL DIYALOG\solar-boa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613" y="2769385"/>
            <a:ext cx="3816000" cy="2121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0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İklim Değişikliği için Sivil Diyalog 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media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778" y="1647429"/>
            <a:ext cx="73660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7920" y="2004026"/>
            <a:ext cx="41572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HİBE FAYDALANICI KURUM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 smtClean="0"/>
              <a:t>Kadın ve Demokrasi Derneği (KADEM)</a:t>
            </a:r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Uluslararas</a:t>
            </a:r>
            <a:r>
              <a:rPr lang="tr-TR" sz="1600" dirty="0" smtClean="0"/>
              <a:t>ı</a:t>
            </a:r>
            <a:r>
              <a:rPr lang="en-US" sz="1600" dirty="0" smtClean="0"/>
              <a:t> </a:t>
            </a:r>
            <a:r>
              <a:rPr lang="en-US" sz="1600" dirty="0" err="1" smtClean="0"/>
              <a:t>Mültec</a:t>
            </a:r>
            <a:r>
              <a:rPr lang="tr-TR" sz="1600" dirty="0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Haklar</a:t>
            </a:r>
            <a:r>
              <a:rPr lang="tr-TR" sz="1600" dirty="0" smtClean="0"/>
              <a:t>ı</a:t>
            </a:r>
            <a:r>
              <a:rPr lang="en-US" sz="1600" dirty="0" smtClean="0"/>
              <a:t> </a:t>
            </a:r>
            <a:r>
              <a:rPr lang="en-US" sz="1600" dirty="0" err="1" smtClean="0"/>
              <a:t>Derneği</a:t>
            </a:r>
            <a:r>
              <a:rPr lang="en-US" sz="1600" dirty="0" smtClean="0"/>
              <a:t> – </a:t>
            </a:r>
            <a:r>
              <a:rPr lang="en-US" sz="1600" dirty="0" err="1" smtClean="0"/>
              <a:t>Türkiye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Eurocultura</a:t>
            </a:r>
            <a:r>
              <a:rPr lang="en-US" sz="1600" dirty="0" smtClean="0"/>
              <a:t> - </a:t>
            </a:r>
            <a:r>
              <a:rPr lang="en-US" sz="1600" dirty="0" err="1" smtClean="0"/>
              <a:t>İtalya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smtClean="0"/>
              <a:t>1</a:t>
            </a:r>
            <a:r>
              <a:rPr lang="tr-TR" sz="1600" dirty="0" smtClean="0"/>
              <a:t>2</a:t>
            </a:r>
            <a:r>
              <a:rPr lang="en-US" sz="1600" dirty="0" smtClean="0"/>
              <a:t> Ay 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164.968,86 €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1600" dirty="0" smtClean="0"/>
              <a:t>Vicenza – İtalya</a:t>
            </a:r>
            <a:br>
              <a:rPr lang="tr-TR" sz="1600" dirty="0" smtClean="0"/>
            </a:br>
            <a:r>
              <a:rPr lang="tr-TR" sz="1600" dirty="0" smtClean="0"/>
              <a:t>İstanbul, Gaziantep - Türkiye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Kadınlar Göç Yolunda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139" y="2594346"/>
            <a:ext cx="3816000" cy="1999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32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57871" y="2224716"/>
            <a:ext cx="5528930" cy="31872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/>
              <a:t>Türkiye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Avrupa</a:t>
            </a:r>
            <a:r>
              <a:rPr lang="en-US" sz="2400" dirty="0"/>
              <a:t> </a:t>
            </a:r>
            <a:r>
              <a:rPr lang="en-US" sz="2400" dirty="0" err="1"/>
              <a:t>Birliği</a:t>
            </a:r>
            <a:r>
              <a:rPr lang="en-US" sz="2400" dirty="0"/>
              <a:t> </a:t>
            </a:r>
            <a:r>
              <a:rPr lang="en-US" sz="2400" dirty="0" err="1"/>
              <a:t>üyesi</a:t>
            </a:r>
            <a:r>
              <a:rPr lang="en-US" sz="2400" dirty="0"/>
              <a:t> </a:t>
            </a:r>
            <a:r>
              <a:rPr lang="en-US" sz="2400" dirty="0" err="1"/>
              <a:t>ülkelerden</a:t>
            </a:r>
            <a:r>
              <a:rPr lang="en-US" sz="2400" dirty="0"/>
              <a:t> </a:t>
            </a:r>
            <a:r>
              <a:rPr lang="en-US" sz="2400" dirty="0" err="1"/>
              <a:t>sivil</a:t>
            </a:r>
            <a:r>
              <a:rPr lang="en-US" sz="2400" dirty="0"/>
              <a:t> </a:t>
            </a:r>
            <a:r>
              <a:rPr lang="en-US" sz="2400" dirty="0" err="1"/>
              <a:t>toplum</a:t>
            </a:r>
            <a:r>
              <a:rPr lang="en-US" sz="2400" dirty="0"/>
              <a:t> </a:t>
            </a:r>
            <a:r>
              <a:rPr lang="en-US" sz="2400" dirty="0" err="1"/>
              <a:t>kuruluşlarının</a:t>
            </a:r>
            <a:r>
              <a:rPr lang="en-US" sz="2400" dirty="0"/>
              <a:t>, </a:t>
            </a:r>
            <a:r>
              <a:rPr lang="en-US" sz="2400" dirty="0" err="1"/>
              <a:t>ortak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konu</a:t>
            </a:r>
            <a:r>
              <a:rPr lang="en-US" sz="2400" dirty="0"/>
              <a:t> </a:t>
            </a:r>
            <a:r>
              <a:rPr lang="en-US" sz="2400" dirty="0" err="1"/>
              <a:t>etrafında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araya</a:t>
            </a:r>
            <a:r>
              <a:rPr lang="en-US" sz="2400" dirty="0"/>
              <a:t> </a:t>
            </a:r>
            <a:r>
              <a:rPr lang="en-US" sz="2400" dirty="0" err="1"/>
              <a:t>gelerek</a:t>
            </a:r>
            <a:r>
              <a:rPr lang="en-US" sz="2400" dirty="0"/>
              <a:t>, </a:t>
            </a:r>
            <a:r>
              <a:rPr lang="en-US" sz="2400" dirty="0" err="1"/>
              <a:t>toplumların</a:t>
            </a:r>
            <a:r>
              <a:rPr lang="en-US" sz="2400" dirty="0"/>
              <a:t> </a:t>
            </a:r>
            <a:r>
              <a:rPr lang="en-US" sz="2400" dirty="0" err="1"/>
              <a:t>birbirini</a:t>
            </a:r>
            <a:r>
              <a:rPr lang="en-US" sz="2400" dirty="0"/>
              <a:t> </a:t>
            </a:r>
            <a:r>
              <a:rPr lang="en-US" sz="2400" dirty="0" err="1"/>
              <a:t>tanımaları</a:t>
            </a:r>
            <a:r>
              <a:rPr lang="en-US" sz="2400" dirty="0"/>
              <a:t>, </a:t>
            </a:r>
            <a:r>
              <a:rPr lang="en-US" sz="2400" dirty="0" err="1" smtClean="0"/>
              <a:t>bilgi</a:t>
            </a:r>
            <a:r>
              <a:rPr lang="tr-TR" sz="2400" dirty="0" smtClean="0"/>
              <a:t> ve deneyim </a:t>
            </a:r>
            <a:r>
              <a:rPr lang="en-US" sz="2400" dirty="0" err="1" smtClean="0"/>
              <a:t>alışverişi</a:t>
            </a:r>
            <a:r>
              <a:rPr lang="tr-TR" sz="2400" dirty="0" err="1" smtClean="0"/>
              <a:t>nde</a:t>
            </a:r>
            <a:r>
              <a:rPr lang="tr-TR" sz="2400" dirty="0" smtClean="0"/>
              <a:t> bulunmaları</a:t>
            </a:r>
            <a:r>
              <a:rPr lang="en-US" sz="2400" dirty="0" smtClean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kalıcı</a:t>
            </a:r>
            <a:r>
              <a:rPr lang="en-US" sz="2400" dirty="0"/>
              <a:t> </a:t>
            </a:r>
            <a:r>
              <a:rPr lang="en-US" sz="2400" dirty="0" err="1"/>
              <a:t>diyalog</a:t>
            </a:r>
            <a:r>
              <a:rPr lang="en-US" sz="2400" dirty="0"/>
              <a:t> </a:t>
            </a:r>
            <a:r>
              <a:rPr lang="en-US" sz="2400" dirty="0" err="1"/>
              <a:t>kurmalarını</a:t>
            </a:r>
            <a:r>
              <a:rPr lang="en-US" sz="2400" dirty="0"/>
              <a:t> </a:t>
            </a:r>
            <a:r>
              <a:rPr lang="en-US" sz="2400" dirty="0" err="1"/>
              <a:t>sağlayan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platform </a:t>
            </a:r>
            <a:r>
              <a:rPr lang="en-US" sz="2400" dirty="0" err="1"/>
              <a:t>olarak</a:t>
            </a:r>
            <a:r>
              <a:rPr lang="en-US" sz="2400" dirty="0"/>
              <a:t> 2006 </a:t>
            </a:r>
            <a:r>
              <a:rPr lang="en-US" sz="2400" dirty="0" err="1"/>
              <a:t>yılında</a:t>
            </a:r>
            <a:r>
              <a:rPr lang="en-US" sz="2400" dirty="0"/>
              <a:t> </a:t>
            </a:r>
            <a:r>
              <a:rPr lang="en-US" sz="2400" dirty="0" smtClean="0"/>
              <a:t>A</a:t>
            </a:r>
            <a:r>
              <a:rPr lang="tr-TR" sz="2400" dirty="0" err="1" smtClean="0"/>
              <a:t>vrupa</a:t>
            </a:r>
            <a:r>
              <a:rPr lang="tr-TR" sz="2400" dirty="0" smtClean="0"/>
              <a:t> </a:t>
            </a:r>
            <a:r>
              <a:rPr lang="en-US" sz="2400" dirty="0" smtClean="0"/>
              <a:t>B</a:t>
            </a:r>
            <a:r>
              <a:rPr lang="tr-TR" sz="2400" dirty="0" err="1" smtClean="0"/>
              <a:t>irliği</a:t>
            </a:r>
            <a:r>
              <a:rPr lang="en-US" sz="2400" dirty="0" smtClean="0"/>
              <a:t> </a:t>
            </a:r>
            <a:r>
              <a:rPr lang="en-US" sz="2400" dirty="0" err="1"/>
              <a:t>Bakanlığı</a:t>
            </a:r>
            <a:r>
              <a:rPr lang="en-US" sz="2400" dirty="0"/>
              <a:t> </a:t>
            </a:r>
            <a:r>
              <a:rPr lang="en-US" sz="2400" dirty="0" err="1"/>
              <a:t>tarafından</a:t>
            </a:r>
            <a:r>
              <a:rPr lang="en-US" sz="2400" dirty="0"/>
              <a:t> </a:t>
            </a:r>
            <a:r>
              <a:rPr lang="en-US" sz="2400" dirty="0" err="1"/>
              <a:t>geliştirildi</a:t>
            </a:r>
            <a:r>
              <a:rPr lang="en-US" sz="2400" dirty="0"/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04013"/>
            <a:ext cx="8229600" cy="1143000"/>
          </a:xfrm>
        </p:spPr>
        <p:txBody>
          <a:bodyPr/>
          <a:lstStyle/>
          <a:p>
            <a:r>
              <a:rPr lang="tr-TR" dirty="0" smtClean="0"/>
              <a:t>    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Sivil Toplum Diyaloğu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86" y="2440424"/>
            <a:ext cx="2124000" cy="21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Kadınlar Göç Yolunda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media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0736" y="1768527"/>
            <a:ext cx="6420380" cy="36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7920" y="2004026"/>
            <a:ext cx="41572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HİBE FAYDALANICI KURUM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 smtClean="0"/>
              <a:t>Türkiye Kızılay Derneği Eskişehir Şubesi</a:t>
            </a:r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Saude</a:t>
            </a:r>
            <a:r>
              <a:rPr lang="en-US" sz="1600" dirty="0" smtClean="0"/>
              <a:t>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Portugues</a:t>
            </a:r>
            <a:r>
              <a:rPr lang="en-US" sz="1600" dirty="0" smtClean="0"/>
              <a:t> – </a:t>
            </a:r>
            <a:r>
              <a:rPr lang="en-US" sz="1600" dirty="0" err="1" smtClean="0"/>
              <a:t>Portekiz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smtClean="0"/>
              <a:t>1</a:t>
            </a:r>
            <a:r>
              <a:rPr lang="tr-TR" sz="1600" dirty="0" smtClean="0"/>
              <a:t>4</a:t>
            </a:r>
            <a:r>
              <a:rPr lang="en-US" sz="1600" dirty="0" smtClean="0"/>
              <a:t> Ay 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121.178,70 €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1600" dirty="0" smtClean="0"/>
              <a:t>Eskişehir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Hayat Kurtar Yaşamları Değiştir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28" y="2294861"/>
            <a:ext cx="3816000" cy="25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90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Hayat Kurtar Yaşamları Değiştir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26" y="1656907"/>
            <a:ext cx="3203042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841" y="2668772"/>
            <a:ext cx="4962203" cy="3308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0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48" y="1810133"/>
            <a:ext cx="4140000" cy="27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899" y="3285461"/>
            <a:ext cx="4140000" cy="27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Hayat Kurtar Yaşamları Değiştir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42" y="1768527"/>
            <a:ext cx="2700000" cy="18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670" y="1768527"/>
            <a:ext cx="2700000" cy="18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414" y="1768527"/>
            <a:ext cx="2700000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42" y="3958833"/>
            <a:ext cx="2700000" cy="18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670" y="3958833"/>
            <a:ext cx="2700000" cy="18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414" y="3958833"/>
            <a:ext cx="2700000" cy="1800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Hayat Kurtar Yaşamları Değiştir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3023" y="1876430"/>
            <a:ext cx="48165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HİBE FAYDALANICI KURUM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/>
              <a:t>Fauna &amp; Flora </a:t>
            </a:r>
            <a:r>
              <a:rPr lang="tr-TR" sz="1600" dirty="0" smtClean="0"/>
              <a:t>International – Birleşik Krallık</a:t>
            </a:r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Akdeniz</a:t>
            </a:r>
            <a:r>
              <a:rPr lang="en-US" sz="1600" dirty="0" smtClean="0"/>
              <a:t> </a:t>
            </a:r>
            <a:r>
              <a:rPr lang="en-US" sz="1600" dirty="0" err="1" smtClean="0"/>
              <a:t>Koruma</a:t>
            </a:r>
            <a:r>
              <a:rPr lang="en-US" sz="1600" dirty="0" smtClean="0"/>
              <a:t> </a:t>
            </a:r>
            <a:r>
              <a:rPr lang="en-US" sz="1600" dirty="0" err="1" smtClean="0"/>
              <a:t>Derneği</a:t>
            </a:r>
            <a:r>
              <a:rPr lang="en-US" sz="1600" dirty="0" smtClean="0"/>
              <a:t> - </a:t>
            </a:r>
            <a:r>
              <a:rPr lang="en-US" sz="1600" dirty="0" err="1" smtClean="0"/>
              <a:t>Türkiye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smtClean="0"/>
              <a:t>12 Ay 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107.895,22</a:t>
            </a:r>
            <a:r>
              <a:rPr lang="en-US" sz="1600" dirty="0" smtClean="0"/>
              <a:t> </a:t>
            </a:r>
            <a:r>
              <a:rPr lang="en-US" sz="1600" dirty="0"/>
              <a:t>€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1600" dirty="0" smtClean="0"/>
              <a:t>Muğla</a:t>
            </a: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AB </a:t>
            </a: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Ortak Balıkçılık Politikasının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Gökova'da Uygulanması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49" y="2341605"/>
            <a:ext cx="3816000" cy="2547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4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AB </a:t>
            </a: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Ortak Balıkçılık Politikasının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Gökova'da Uygulanması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44" y="2785007"/>
            <a:ext cx="4720855" cy="3151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90" y="1548752"/>
            <a:ext cx="2929285" cy="4387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27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04" y="1888497"/>
            <a:ext cx="3934047" cy="294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692" y="3215672"/>
            <a:ext cx="4242391" cy="2832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AB </a:t>
            </a: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Ortak Balıkçılık Politikasının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Gökova'da Uygulanması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58" y="1707909"/>
            <a:ext cx="4212000" cy="2811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703" y="3209474"/>
            <a:ext cx="4212000" cy="2811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AB </a:t>
            </a: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Ortak Balıkçılık Politikasının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Gökova'da Uygulanması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3023" y="1876430"/>
            <a:ext cx="48165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HİBE FAYDALANICI KURUM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 smtClean="0"/>
              <a:t>Türk Girişim ve İş Dünyası Konfederasyonu</a:t>
            </a:r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Türkiye</a:t>
            </a:r>
            <a:r>
              <a:rPr lang="en-US" sz="1600" dirty="0" smtClean="0"/>
              <a:t> </a:t>
            </a:r>
            <a:r>
              <a:rPr lang="en-US" sz="1600" dirty="0" err="1" smtClean="0"/>
              <a:t>Kurumsal</a:t>
            </a:r>
            <a:r>
              <a:rPr lang="en-US" sz="1600" dirty="0" smtClean="0"/>
              <a:t> </a:t>
            </a:r>
            <a:r>
              <a:rPr lang="en-US" sz="1600" dirty="0" err="1" smtClean="0"/>
              <a:t>Sosyal</a:t>
            </a:r>
            <a:r>
              <a:rPr lang="en-US" sz="1600" dirty="0" smtClean="0"/>
              <a:t> </a:t>
            </a:r>
            <a:r>
              <a:rPr lang="en-US" sz="1600" dirty="0" err="1" smtClean="0"/>
              <a:t>Sorumluluk</a:t>
            </a:r>
            <a:r>
              <a:rPr lang="en-US" sz="1600" dirty="0" smtClean="0"/>
              <a:t> </a:t>
            </a:r>
            <a:r>
              <a:rPr lang="en-US" sz="1600" dirty="0" err="1" smtClean="0"/>
              <a:t>Derneği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Stichting</a:t>
            </a:r>
            <a:r>
              <a:rPr lang="en-US" sz="1600" dirty="0" smtClean="0"/>
              <a:t> M</a:t>
            </a:r>
            <a:r>
              <a:rPr lang="tr-TR" sz="1600" dirty="0" smtClean="0"/>
              <a:t>VO</a:t>
            </a:r>
            <a:r>
              <a:rPr lang="en-US" sz="1600" dirty="0" smtClean="0"/>
              <a:t> Nederland - </a:t>
            </a:r>
            <a:r>
              <a:rPr lang="en-US" sz="1600" dirty="0" err="1" smtClean="0"/>
              <a:t>Hollanda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smtClean="0"/>
              <a:t>1</a:t>
            </a:r>
            <a:r>
              <a:rPr lang="tr-TR" sz="1600" dirty="0" smtClean="0"/>
              <a:t>3</a:t>
            </a:r>
            <a:r>
              <a:rPr lang="en-US" sz="1600" dirty="0" smtClean="0"/>
              <a:t> Ay 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 smtClean="0"/>
              <a:t>164.957,63</a:t>
            </a:r>
            <a:r>
              <a:rPr lang="tr-TR" sz="1600" dirty="0" smtClean="0"/>
              <a:t> </a:t>
            </a:r>
            <a:r>
              <a:rPr lang="en-US" sz="1600" dirty="0" smtClean="0"/>
              <a:t>€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1600" dirty="0" smtClean="0"/>
              <a:t>İstanbul – Türkiye</a:t>
            </a:r>
            <a:br>
              <a:rPr lang="tr-TR" sz="1600" dirty="0" smtClean="0"/>
            </a:br>
            <a:r>
              <a:rPr lang="tr-TR" sz="1600" dirty="0" smtClean="0"/>
              <a:t>Utrecht - Hollanda</a:t>
            </a: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KOBİ’ler için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Kurumsal Sosyal Sorumluluk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11" y="2254103"/>
            <a:ext cx="3564000" cy="267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7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24744"/>
            <a:ext cx="9144000" cy="151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15616" y="1124744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640513" algn="l"/>
              </a:tabLst>
            </a:pPr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2008                                        2017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31" name="Picture 7" descr="C:\Users\ekonuk\Downloads\noun_558767_cc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988205"/>
            <a:ext cx="972000" cy="878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1006" y="31987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351 PROJE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2" name="Picture 8" descr="C:\Users\ekonuk\Downloads\noun_103856_cc.png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241" y="4167701"/>
            <a:ext cx="1044000" cy="8895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51029" y="441243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595 ORTAKLIK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-96352"/>
            <a:ext cx="3456000" cy="244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Picture 9" descr="C:\Users\ekonuk\Downloads\noun_918977_cc.png"/>
          <p:cNvPicPr>
            <a:picLocks noChangeAspect="1" noChangeArrowheads="1"/>
          </p:cNvPicPr>
          <p:nvPr/>
        </p:nvPicPr>
        <p:blipFill rotWithShape="1"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0281" y="5162536"/>
            <a:ext cx="1332000" cy="111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51720" y="5372890"/>
            <a:ext cx="277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42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M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İ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LYON 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AVRO 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HİBE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00564" y="4396490"/>
            <a:ext cx="2344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20’DEN FAZLA DİL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399" y="2270482"/>
            <a:ext cx="3745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RAKAMLARLA DİYALOG</a:t>
            </a:r>
            <a:endParaRPr lang="en-US" sz="4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440867" y="4163042"/>
            <a:ext cx="828000" cy="828000"/>
            <a:chOff x="7632384" y="5160647"/>
            <a:chExt cx="796733" cy="792000"/>
          </a:xfrm>
        </p:grpSpPr>
        <p:sp>
          <p:nvSpPr>
            <p:cNvPr id="10" name="Oval 9"/>
            <p:cNvSpPr/>
            <p:nvPr/>
          </p:nvSpPr>
          <p:spPr>
            <a:xfrm>
              <a:off x="7632384" y="5160647"/>
              <a:ext cx="792000" cy="792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1" descr="C:\Users\ekonuk\Downloads\noun_886316_cc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09117" y="5236397"/>
              <a:ext cx="720000" cy="603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5436096" y="3198784"/>
            <a:ext cx="2344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25 ÜLKE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7" name="Picture 13" descr="C:\Users\ekonuk\Downloads\noun_629763_cc.png"/>
          <p:cNvPicPr>
            <a:picLocks noChangeAspect="1" noChangeArrowheads="1"/>
          </p:cNvPicPr>
          <p:nvPr/>
        </p:nvPicPr>
        <p:blipFill rotWithShape="1"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8079" y="2922948"/>
            <a:ext cx="1080000" cy="9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7080493" y="5312833"/>
            <a:ext cx="828000" cy="82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ekonuk\Downloads\noun_467816_cc.png"/>
          <p:cNvPicPr>
            <a:picLocks noChangeAspect="1" noChangeArrowheads="1"/>
          </p:cNvPicPr>
          <p:nvPr/>
        </p:nvPicPr>
        <p:blipFill rotWithShape="1">
          <a:blip r:embed="rId9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0405" y="5373216"/>
            <a:ext cx="825421" cy="70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691570" y="5532528"/>
            <a:ext cx="2344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81 İL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KOBİ’ler için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Kurumsal Sosyal Sorumluluk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884" y="1619665"/>
            <a:ext cx="5954233" cy="4465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KOBİ’ler için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Kurumsal Sosyal Sorumluluk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1870000"/>
            <a:ext cx="3960000" cy="297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753" y="2785731"/>
            <a:ext cx="3960000" cy="297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4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KOBİ’ler için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Kurumsal Sosyal Sorumluluk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419" y="1769223"/>
            <a:ext cx="6177162" cy="4153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619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6270" y="1382235"/>
            <a:ext cx="557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www.siviltoplumdiyalogu.org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95569" y="-612220"/>
            <a:ext cx="552894" cy="6413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00877" y="286238"/>
            <a:ext cx="542262" cy="6413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84921" y="1179988"/>
            <a:ext cx="574159" cy="6413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95577" y="2060468"/>
            <a:ext cx="552895" cy="64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7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   Sivil Toplum Diyaloğu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media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851" y="1749424"/>
            <a:ext cx="6999817" cy="393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kapak alt logosu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72000" y="2998381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accent1">
                    <a:lumMod val="75000"/>
                  </a:schemeClr>
                </a:solidFill>
              </a:rPr>
              <a:t>TEŞEKKÜRLER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1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   Sivil Toplum Diyaloğu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521640"/>
            <a:ext cx="9144000" cy="4346369"/>
            <a:chOff x="0" y="1521640"/>
            <a:chExt cx="9144000" cy="43463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21640"/>
              <a:ext cx="9144000" cy="434636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5241862"/>
              <a:ext cx="1360967" cy="626147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9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   Sivil Toplum Diyaloğu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586304"/>
            <a:ext cx="9144000" cy="4281705"/>
            <a:chOff x="0" y="1586304"/>
            <a:chExt cx="9144000" cy="42817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86304"/>
              <a:ext cx="9144000" cy="428084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5241862"/>
              <a:ext cx="1360967" cy="626147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82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   Sivil Toplum Diyaloğu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569820"/>
            <a:ext cx="9144000" cy="4313807"/>
            <a:chOff x="0" y="1569820"/>
            <a:chExt cx="9144000" cy="43138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69820"/>
              <a:ext cx="9144000" cy="431380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5241862"/>
              <a:ext cx="1360967" cy="626147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86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   Sivil Toplum Diyaloğu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5520"/>
            <a:ext cx="9144000" cy="427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7920" y="2004026"/>
            <a:ext cx="36682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HİBE FAYDALANICI KURUM</a:t>
            </a:r>
            <a:r>
              <a:rPr lang="tr-TR" dirty="0"/>
              <a:t/>
            </a:r>
            <a:br>
              <a:rPr lang="tr-TR" dirty="0"/>
            </a:br>
            <a:r>
              <a:rPr lang="en-US" dirty="0" err="1"/>
              <a:t>Ricerca</a:t>
            </a:r>
            <a:r>
              <a:rPr lang="en-US" dirty="0"/>
              <a:t> E </a:t>
            </a:r>
            <a:r>
              <a:rPr lang="en-US" dirty="0" err="1"/>
              <a:t>Cooperazione</a:t>
            </a:r>
            <a:r>
              <a:rPr lang="en-US" dirty="0"/>
              <a:t> </a:t>
            </a:r>
            <a:r>
              <a:rPr lang="tr-TR" dirty="0"/>
              <a:t>- İtalya</a:t>
            </a:r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Su </a:t>
            </a:r>
            <a:r>
              <a:rPr lang="en-US" dirty="0" err="1"/>
              <a:t>Ürünleri</a:t>
            </a:r>
            <a:r>
              <a:rPr lang="en-US" dirty="0"/>
              <a:t> </a:t>
            </a:r>
            <a:r>
              <a:rPr lang="en-US" dirty="0" err="1"/>
              <a:t>Derneği</a:t>
            </a:r>
            <a:r>
              <a:rPr lang="en-US" dirty="0"/>
              <a:t> 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12 Ay 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171.975,60 € 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/>
              <a:t>İzmir</a:t>
            </a:r>
            <a:r>
              <a:rPr lang="tr-TR" dirty="0"/>
              <a:t>, </a:t>
            </a:r>
            <a:r>
              <a:rPr lang="en-US" dirty="0"/>
              <a:t>Roma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13" y="2551874"/>
            <a:ext cx="3782367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Balıkçılık: Türkiye ve İtalya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Arasında Sürdürülebilir Ağlar Kurma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7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170" y="1529874"/>
            <a:ext cx="6779661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Balıkçılık: Türkiye ve İtalya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Arasında Sürdürülebilir Ağlar Kurma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259</Words>
  <Application>Microsoft Macintosh PowerPoint</Application>
  <PresentationFormat>On-screen Show (4:3)</PresentationFormat>
  <Paragraphs>122</Paragraphs>
  <Slides>35</Slides>
  <Notes>35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    Sivil Toplum Diyaloğu</vt:lpstr>
      <vt:lpstr>PowerPoint Presentation</vt:lpstr>
      <vt:lpstr>    Sivil Toplum Diyaloğu</vt:lpstr>
      <vt:lpstr>    Sivil Toplum Diyaloğu</vt:lpstr>
      <vt:lpstr>    Sivil Toplum Diyaloğu</vt:lpstr>
      <vt:lpstr>    Sivil Toplum Diyaloğu</vt:lpstr>
      <vt:lpstr>Balıkçılık: Türkiye ve İtalya  Arasında Sürdürülebilir Ağlar Kurma</vt:lpstr>
      <vt:lpstr>Balıkçılık: Türkiye ve İtalya  Arasında Sürdürülebilir Ağlar Kurma</vt:lpstr>
      <vt:lpstr>Balıkçılık: Türkiye ve İtalya  Arasında Sürdürülebilir Ağlar Kurma</vt:lpstr>
      <vt:lpstr>Balıkçılık: Türkiye ve İtalya  Arasında Sürdürülebilir Ağlar Kurma</vt:lpstr>
      <vt:lpstr>Balıkçılık: Türkiye ve İtalya  Arasında Sürdürülebilir Ağlar Kurma</vt:lpstr>
      <vt:lpstr>Sevgi Dolu Bir Ailede Büyümek  Her Çocuğun Hakkı</vt:lpstr>
      <vt:lpstr>Sevgi Dolu Bir Ailede Büyümek  Her Çocuğun Hakkı</vt:lpstr>
      <vt:lpstr>Bozayıların Korunması</vt:lpstr>
      <vt:lpstr>Bozayıların Korunması</vt:lpstr>
      <vt:lpstr>İklim Değişikliği için Sivil Diyalog </vt:lpstr>
      <vt:lpstr>İklim Değişikliği için Sivil Diyalog </vt:lpstr>
      <vt:lpstr>Kadınlar Göç Yolunda</vt:lpstr>
      <vt:lpstr>Kadınlar Göç Yolunda</vt:lpstr>
      <vt:lpstr>Hayat Kurtar Yaşamları Değiştir</vt:lpstr>
      <vt:lpstr>Hayat Kurtar Yaşamları Değiştir</vt:lpstr>
      <vt:lpstr>Hayat Kurtar Yaşamları Değiştir</vt:lpstr>
      <vt:lpstr>Hayat Kurtar Yaşamları Değiştir</vt:lpstr>
      <vt:lpstr>AB Ortak Balıkçılık Politikasının  Gökova'da Uygulanması</vt:lpstr>
      <vt:lpstr>AB Ortak Balıkçılık Politikasının  Gökova'da Uygulanması</vt:lpstr>
      <vt:lpstr>AB Ortak Balıkçılık Politikasının  Gökova'da Uygulanması</vt:lpstr>
      <vt:lpstr>AB Ortak Balıkçılık Politikasının  Gökova'da Uygulanması</vt:lpstr>
      <vt:lpstr>KOBİ’ler için  Kurumsal Sosyal Sorumluluk</vt:lpstr>
      <vt:lpstr>KOBİ’ler için  Kurumsal Sosyal Sorumluluk</vt:lpstr>
      <vt:lpstr>KOBİ’ler için  Kurumsal Sosyal Sorumluluk</vt:lpstr>
      <vt:lpstr>KOBİ’ler için  Kurumsal Sosyal Sorumluluk</vt:lpstr>
      <vt:lpstr>PowerPoint Presentation</vt:lpstr>
      <vt:lpstr>    Sivil Toplum Diyaloğu</vt:lpstr>
      <vt:lpstr>PowerPoint Presentation</vt:lpstr>
    </vt:vector>
  </TitlesOfParts>
  <Company>reset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Tree</dc:creator>
  <cp:lastModifiedBy>Joshua Tree</cp:lastModifiedBy>
  <cp:revision>39</cp:revision>
  <dcterms:created xsi:type="dcterms:W3CDTF">2016-04-19T04:21:41Z</dcterms:created>
  <dcterms:modified xsi:type="dcterms:W3CDTF">2017-09-17T21:19:48Z</dcterms:modified>
</cp:coreProperties>
</file>