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9" r:id="rId4"/>
    <p:sldId id="262" r:id="rId5"/>
    <p:sldId id="263" r:id="rId6"/>
    <p:sldId id="264" r:id="rId7"/>
    <p:sldId id="258" r:id="rId8"/>
    <p:sldId id="296" r:id="rId9"/>
    <p:sldId id="259" r:id="rId10"/>
    <p:sldId id="266" r:id="rId11"/>
    <p:sldId id="298" r:id="rId12"/>
    <p:sldId id="297" r:id="rId13"/>
    <p:sldId id="299" r:id="rId14"/>
    <p:sldId id="300" r:id="rId15"/>
    <p:sldId id="268" r:id="rId16"/>
    <p:sldId id="270" r:id="rId17"/>
    <p:sldId id="271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92" r:id="rId26"/>
    <p:sldId id="288" r:id="rId27"/>
    <p:sldId id="289" r:id="rId28"/>
    <p:sldId id="275" r:id="rId29"/>
    <p:sldId id="272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CB3C3-5E1B-4AD0-8CB4-1AB122FCEC28}" type="datetimeFigureOut">
              <a:rPr lang="tr-TR" smtClean="0"/>
              <a:t>01.11.2017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E794-7580-462C-AAAD-9BE32CE003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247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683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9166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6309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97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6309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97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803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748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556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4312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84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912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852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7948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0940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3711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803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3406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803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85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3818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862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F7126-110A-4D5B-A8EF-DD030B14C37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7309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B5955-F6F7-4BB7-BE6F-1BA6CC6EEB53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7373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3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998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621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8567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8567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CE794-7580-462C-AAAD-9BE32CE003F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630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DA244-B7B7-454F-9C53-39D0C6A030E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t ic 2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.gov.t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kapak alt logosu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Metin kutusu 5"/>
          <p:cNvSpPr txBox="1"/>
          <p:nvPr/>
        </p:nvSpPr>
        <p:spPr>
          <a:xfrm>
            <a:off x="808521" y="1929372"/>
            <a:ext cx="7873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75000"/>
                  </a:schemeClr>
                </a:solidFill>
              </a:rPr>
              <a:t>TÜRKİYE VE AVRUPA BİRLİĞİ ARASINDA</a:t>
            </a:r>
          </a:p>
          <a:p>
            <a:pPr algn="ctr"/>
            <a:r>
              <a:rPr lang="tr-TR" sz="3600" b="1" dirty="0" smtClean="0">
                <a:solidFill>
                  <a:schemeClr val="accent1">
                    <a:lumMod val="75000"/>
                  </a:schemeClr>
                </a:solidFill>
              </a:rPr>
              <a:t>SİVİL TOPLUM DİYALOĞU PROGRAMI </a:t>
            </a:r>
            <a:endParaRPr lang="tr-T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191" y="3129701"/>
            <a:ext cx="1298854" cy="1300346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3354572" y="4856824"/>
            <a:ext cx="5178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T.C. AVRUPA BİRLİĞİ BAKANLIĞI</a:t>
            </a:r>
          </a:p>
          <a:p>
            <a:pPr algn="ctr"/>
            <a:r>
              <a:rPr lang="tr-TR" i="1" dirty="0" smtClean="0"/>
              <a:t>Proje Uygulama Başkanlığı</a:t>
            </a:r>
            <a:endParaRPr lang="tr-TR" i="1" dirty="0"/>
          </a:p>
        </p:txBody>
      </p:sp>
      <p:cxnSp>
        <p:nvCxnSpPr>
          <p:cNvPr id="11" name="Straight Connector 5"/>
          <p:cNvCxnSpPr/>
          <p:nvPr/>
        </p:nvCxnSpPr>
        <p:spPr>
          <a:xfrm>
            <a:off x="3354572" y="4625162"/>
            <a:ext cx="51780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0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946" y="1712979"/>
            <a:ext cx="28728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898" y="1712979"/>
            <a:ext cx="28728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Balıkçılık: Türkiye ve İtalya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Arasında Sürdürülebilir Ağlar Kurma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366823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dirty="0"/>
              <a:t/>
            </a:r>
            <a:br>
              <a:rPr lang="tr-TR" dirty="0"/>
            </a:br>
            <a:r>
              <a:rPr lang="en-US" dirty="0" smtClean="0"/>
              <a:t>Adana </a:t>
            </a:r>
            <a:r>
              <a:rPr lang="tr-TR" dirty="0" smtClean="0"/>
              <a:t>AB’ye </a:t>
            </a:r>
            <a:r>
              <a:rPr lang="en-US" dirty="0" smtClean="0"/>
              <a:t>Uyum, </a:t>
            </a:r>
            <a:r>
              <a:rPr lang="tr-TR" dirty="0" smtClean="0"/>
              <a:t>G</a:t>
            </a:r>
            <a:r>
              <a:rPr lang="en-US" dirty="0" err="1" smtClean="0"/>
              <a:t>elişim</a:t>
            </a:r>
            <a:r>
              <a:rPr lang="en-US" dirty="0" smtClean="0"/>
              <a:t>, </a:t>
            </a:r>
            <a:r>
              <a:rPr lang="tr-TR" dirty="0" smtClean="0"/>
              <a:t>K</a:t>
            </a:r>
            <a:r>
              <a:rPr lang="en-US" dirty="0" err="1" smtClean="0"/>
              <a:t>ültür</a:t>
            </a:r>
            <a:r>
              <a:rPr lang="en-US" dirty="0" smtClean="0"/>
              <a:t> ve </a:t>
            </a:r>
            <a:r>
              <a:rPr lang="tr-TR" dirty="0" err="1"/>
              <a:t>Ç</a:t>
            </a:r>
            <a:r>
              <a:rPr lang="en-US" dirty="0" err="1" smtClean="0"/>
              <a:t>ağdaş</a:t>
            </a:r>
            <a:r>
              <a:rPr lang="en-US" dirty="0" smtClean="0"/>
              <a:t> </a:t>
            </a:r>
            <a:r>
              <a:rPr lang="tr-TR" dirty="0" err="1"/>
              <a:t>Y</a:t>
            </a:r>
            <a:r>
              <a:rPr lang="en-US" dirty="0" err="1" smtClean="0"/>
              <a:t>aşam</a:t>
            </a:r>
            <a:r>
              <a:rPr lang="en-US" dirty="0" smtClean="0"/>
              <a:t> </a:t>
            </a:r>
            <a:r>
              <a:rPr lang="tr-TR" dirty="0" err="1"/>
              <a:t>D</a:t>
            </a:r>
            <a:r>
              <a:rPr lang="en-US" dirty="0" err="1" smtClean="0"/>
              <a:t>erneği</a:t>
            </a:r>
            <a:endParaRPr lang="en-US" dirty="0" smtClean="0"/>
          </a:p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/>
            </a:r>
            <a:br>
              <a:rPr lang="tr-TR" dirty="0"/>
            </a:br>
            <a:r>
              <a:rPr lang="de-DE" dirty="0" err="1"/>
              <a:t>Simultania</a:t>
            </a:r>
            <a:r>
              <a:rPr lang="de-DE" dirty="0"/>
              <a:t> Liechtenstein </a:t>
            </a:r>
            <a:r>
              <a:rPr lang="de-DE" dirty="0" smtClean="0"/>
              <a:t>-(</a:t>
            </a:r>
            <a:r>
              <a:rPr lang="de-DE" dirty="0" err="1"/>
              <a:t>Avusturya</a:t>
            </a:r>
            <a:r>
              <a:rPr lang="de-DE" dirty="0" smtClean="0"/>
              <a:t>)</a:t>
            </a:r>
            <a:endParaRPr lang="tr-TR" dirty="0" smtClean="0"/>
          </a:p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SÜRESİ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12 Ay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dirty="0"/>
              <a:t/>
            </a:r>
            <a:br>
              <a:rPr lang="tr-TR" dirty="0"/>
            </a:br>
            <a:r>
              <a:rPr lang="en-US" dirty="0" smtClean="0"/>
              <a:t>1</a:t>
            </a:r>
            <a:r>
              <a:rPr lang="tr-TR" dirty="0" smtClean="0"/>
              <a:t>04</a:t>
            </a:r>
            <a:r>
              <a:rPr lang="en-US" dirty="0" smtClean="0"/>
              <a:t>.</a:t>
            </a:r>
            <a:r>
              <a:rPr lang="tr-TR" dirty="0" smtClean="0"/>
              <a:t>178</a:t>
            </a:r>
            <a:r>
              <a:rPr lang="en-US" dirty="0" smtClean="0"/>
              <a:t>,</a:t>
            </a:r>
            <a:r>
              <a:rPr lang="tr-TR" dirty="0" smtClean="0"/>
              <a:t>73</a:t>
            </a:r>
            <a:r>
              <a:rPr lang="en-US" dirty="0" smtClean="0"/>
              <a:t> </a:t>
            </a:r>
            <a:r>
              <a:rPr lang="en-US" dirty="0"/>
              <a:t>€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dirty="0" smtClean="0"/>
              <a:t>Adana ve Viyana (Avusturya)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3" y="2243471"/>
            <a:ext cx="3782367" cy="263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Dikdörtgen 6"/>
          <p:cNvSpPr/>
          <p:nvPr/>
        </p:nvSpPr>
        <p:spPr>
          <a:xfrm>
            <a:off x="1607004" y="927287"/>
            <a:ext cx="642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latin typeface="+mj-lt"/>
              </a:rPr>
              <a:t>KADIN HAKLARI PROJESİ</a:t>
            </a:r>
          </a:p>
        </p:txBody>
      </p:sp>
    </p:spTree>
    <p:extLst>
      <p:ext uri="{BB962C8B-B14F-4D97-AF65-F5344CB8AC3E}">
        <p14:creationId xmlns:p14="http://schemas.microsoft.com/office/powerpoint/2010/main" val="39246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22" y="3944556"/>
            <a:ext cx="3521741" cy="2371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645" y="3944556"/>
            <a:ext cx="3485992" cy="2371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Dikdörtgen 6"/>
          <p:cNvSpPr/>
          <p:nvPr/>
        </p:nvSpPr>
        <p:spPr>
          <a:xfrm>
            <a:off x="1607004" y="927287"/>
            <a:ext cx="642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latin typeface="+mj-lt"/>
              </a:rPr>
              <a:t>KADIN HAKLARI PROJESİ</a:t>
            </a:r>
          </a:p>
        </p:txBody>
      </p:sp>
      <p:pic>
        <p:nvPicPr>
          <p:cNvPr id="8" name="Resim 7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91" y="1603535"/>
            <a:ext cx="3532372" cy="2227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645" y="1723816"/>
            <a:ext cx="3485992" cy="2107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90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82633" y="1619665"/>
            <a:ext cx="446567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Çukurova Kalkınma Ajansı</a:t>
            </a:r>
            <a:endParaRPr lang="en-US" dirty="0" smtClean="0"/>
          </a:p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/>
            </a:r>
            <a:br>
              <a:rPr lang="tr-TR" dirty="0"/>
            </a:br>
            <a:r>
              <a:rPr lang="de-DE" sz="1600" dirty="0"/>
              <a:t>Teknik </a:t>
            </a:r>
            <a:r>
              <a:rPr lang="de-DE" sz="1600" dirty="0" err="1"/>
              <a:t>Eğitim</a:t>
            </a:r>
            <a:r>
              <a:rPr lang="de-DE" sz="1600" dirty="0"/>
              <a:t> </a:t>
            </a:r>
            <a:r>
              <a:rPr lang="de-DE" sz="1600" dirty="0" err="1"/>
              <a:t>Vakfı</a:t>
            </a:r>
            <a:r>
              <a:rPr lang="de-DE" sz="1600" dirty="0"/>
              <a:t> Adana </a:t>
            </a:r>
            <a:r>
              <a:rPr lang="de-DE" sz="1600" dirty="0" err="1"/>
              <a:t>Şubesi</a:t>
            </a:r>
            <a:r>
              <a:rPr lang="de-DE" sz="1600" dirty="0"/>
              <a:t> (</a:t>
            </a:r>
            <a:r>
              <a:rPr lang="de-DE" sz="1600" dirty="0" err="1" smtClean="0"/>
              <a:t>Türkiye</a:t>
            </a:r>
            <a:r>
              <a:rPr lang="de-DE" sz="1600" dirty="0" smtClean="0"/>
              <a:t>)</a:t>
            </a:r>
            <a:r>
              <a:rPr lang="tr-TR" sz="1600" dirty="0" smtClean="0"/>
              <a:t>, </a:t>
            </a:r>
            <a:r>
              <a:rPr lang="de-DE" sz="1600" dirty="0" err="1" smtClean="0"/>
              <a:t>Uçan</a:t>
            </a:r>
            <a:r>
              <a:rPr lang="de-DE" sz="1600" dirty="0" smtClean="0"/>
              <a:t> </a:t>
            </a:r>
            <a:r>
              <a:rPr lang="de-DE" sz="1600" dirty="0" err="1"/>
              <a:t>Balon</a:t>
            </a:r>
            <a:r>
              <a:rPr lang="de-DE" sz="1600" dirty="0"/>
              <a:t> </a:t>
            </a:r>
            <a:r>
              <a:rPr lang="de-DE" sz="1600" dirty="0" err="1"/>
              <a:t>Çocuk</a:t>
            </a:r>
            <a:r>
              <a:rPr lang="de-DE" sz="1600" dirty="0"/>
              <a:t> ve </a:t>
            </a:r>
            <a:r>
              <a:rPr lang="de-DE" sz="1600" dirty="0" err="1"/>
              <a:t>Gençlik</a:t>
            </a:r>
            <a:r>
              <a:rPr lang="de-DE" sz="1600" dirty="0"/>
              <a:t> Derneği (</a:t>
            </a:r>
            <a:r>
              <a:rPr lang="de-DE" sz="1600" dirty="0" err="1"/>
              <a:t>Türkiye</a:t>
            </a:r>
            <a:r>
              <a:rPr lang="de-DE" sz="1600" dirty="0"/>
              <a:t>), </a:t>
            </a:r>
            <a:r>
              <a:rPr lang="de-DE" sz="1600" dirty="0" smtClean="0"/>
              <a:t>Seyhan </a:t>
            </a:r>
            <a:r>
              <a:rPr lang="de-DE" sz="1600" dirty="0"/>
              <a:t>Soroptimist </a:t>
            </a:r>
            <a:r>
              <a:rPr lang="de-DE" sz="1600" dirty="0" err="1"/>
              <a:t>Kulubü</a:t>
            </a:r>
            <a:r>
              <a:rPr lang="de-DE" sz="1600" dirty="0"/>
              <a:t> Derneği (</a:t>
            </a:r>
            <a:r>
              <a:rPr lang="de-DE" sz="1600" dirty="0" err="1"/>
              <a:t>Türkiye</a:t>
            </a:r>
            <a:r>
              <a:rPr lang="de-DE" sz="1600" dirty="0"/>
              <a:t>), </a:t>
            </a:r>
            <a:r>
              <a:rPr lang="de-DE" sz="1600" dirty="0" err="1" smtClean="0"/>
              <a:t>Gruppo</a:t>
            </a:r>
            <a:r>
              <a:rPr lang="de-DE" sz="1600" dirty="0" smtClean="0"/>
              <a:t> </a:t>
            </a:r>
            <a:r>
              <a:rPr lang="de-DE" sz="1600" dirty="0"/>
              <a:t>di </a:t>
            </a:r>
            <a:r>
              <a:rPr lang="de-DE" sz="1600" dirty="0" err="1"/>
              <a:t>Azione</a:t>
            </a:r>
            <a:r>
              <a:rPr lang="de-DE" sz="1600" dirty="0"/>
              <a:t> </a:t>
            </a:r>
            <a:r>
              <a:rPr lang="de-DE" sz="1600" dirty="0" err="1"/>
              <a:t>Locale</a:t>
            </a:r>
            <a:r>
              <a:rPr lang="de-DE" sz="1600" dirty="0"/>
              <a:t> Venezia Orientale (</a:t>
            </a:r>
            <a:r>
              <a:rPr lang="de-DE" sz="1600" dirty="0" err="1"/>
              <a:t>İtalya</a:t>
            </a:r>
            <a:r>
              <a:rPr lang="de-DE" sz="1600" dirty="0"/>
              <a:t>), </a:t>
            </a:r>
            <a:r>
              <a:rPr lang="de-DE" sz="1600" dirty="0" err="1"/>
              <a:t>Associazione</a:t>
            </a:r>
            <a:r>
              <a:rPr lang="de-DE" sz="1600" dirty="0"/>
              <a:t> </a:t>
            </a:r>
            <a:r>
              <a:rPr lang="de-DE" sz="1600" dirty="0" err="1"/>
              <a:t>Italiana</a:t>
            </a:r>
            <a:r>
              <a:rPr lang="de-DE" sz="1600" dirty="0"/>
              <a:t> </a:t>
            </a:r>
            <a:r>
              <a:rPr lang="de-DE" sz="1600" dirty="0" err="1"/>
              <a:t>dei</a:t>
            </a:r>
            <a:r>
              <a:rPr lang="de-DE" sz="1600" dirty="0"/>
              <a:t> Clubs Wigwam (</a:t>
            </a:r>
            <a:r>
              <a:rPr lang="de-DE" sz="1600" dirty="0" err="1"/>
              <a:t>İtalya</a:t>
            </a:r>
            <a:r>
              <a:rPr lang="de-DE" sz="1600" dirty="0" smtClean="0"/>
              <a:t>)</a:t>
            </a:r>
            <a:endParaRPr lang="tr-TR" sz="1600" dirty="0" smtClean="0"/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SÜRESİ</a:t>
            </a:r>
            <a:r>
              <a:rPr lang="tr-TR" dirty="0"/>
              <a:t/>
            </a:r>
            <a:br>
              <a:rPr lang="tr-TR" dirty="0"/>
            </a:br>
            <a:r>
              <a:rPr lang="en-US" dirty="0" smtClean="0"/>
              <a:t>1</a:t>
            </a:r>
            <a:r>
              <a:rPr lang="tr-TR" dirty="0" smtClean="0"/>
              <a:t>5</a:t>
            </a:r>
            <a:r>
              <a:rPr lang="en-US" dirty="0" smtClean="0"/>
              <a:t> </a:t>
            </a:r>
            <a:r>
              <a:rPr lang="en-US" dirty="0"/>
              <a:t>Ay </a:t>
            </a:r>
            <a:endParaRPr lang="tr-TR" dirty="0"/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149.131,40 </a:t>
            </a:r>
            <a:r>
              <a:rPr lang="en-US" dirty="0"/>
              <a:t>€ </a:t>
            </a:r>
            <a:endParaRPr lang="tr-TR" dirty="0"/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PROJENİN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UYGULANDIĞI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dirty="0"/>
              <a:t>Adana, Mersin </a:t>
            </a:r>
            <a:r>
              <a:rPr lang="tr-TR" dirty="0" smtClean="0"/>
              <a:t>ve </a:t>
            </a:r>
            <a:r>
              <a:rPr lang="es-ES" dirty="0" smtClean="0"/>
              <a:t>Ve</a:t>
            </a:r>
            <a:r>
              <a:rPr lang="tr-TR" dirty="0" err="1" smtClean="0"/>
              <a:t>nedik</a:t>
            </a:r>
            <a:r>
              <a:rPr lang="es-ES" dirty="0" smtClean="0"/>
              <a:t> </a:t>
            </a:r>
            <a:r>
              <a:rPr lang="es-ES" dirty="0"/>
              <a:t>(İtalya</a:t>
            </a:r>
            <a:r>
              <a:rPr lang="es-E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43469"/>
            <a:ext cx="3875633" cy="2906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Ölçülebilir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Kalkınma Projesi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37" y="3944556"/>
            <a:ext cx="3404279" cy="2371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645" y="3972428"/>
            <a:ext cx="3485992" cy="2315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Resim 7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38" y="1603535"/>
            <a:ext cx="3404278" cy="2227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645" y="1603535"/>
            <a:ext cx="3485992" cy="2227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Ölçülebilir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Kalkınma Projesi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3023" y="1876430"/>
            <a:ext cx="48165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FAYDALANICI 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/>
              <a:t>Denizli Koruyucu Aile Derneği</a:t>
            </a:r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International Child Development Initiatives - </a:t>
            </a:r>
            <a:r>
              <a:rPr lang="en-US" sz="1600" dirty="0" err="1"/>
              <a:t>Hollanda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12 Ay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161.605,37 €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 err="1"/>
              <a:t>Denizli</a:t>
            </a:r>
            <a:r>
              <a:rPr lang="en-US" sz="1600" dirty="0"/>
              <a:t> , İstanbul, Ankara, İzmir, Kayseri, </a:t>
            </a:r>
            <a:r>
              <a:rPr lang="en-US" sz="1600" dirty="0" err="1"/>
              <a:t>Hatay</a:t>
            </a:r>
            <a:r>
              <a:rPr lang="en-US" sz="1600" dirty="0"/>
              <a:t>, Gaziantep,</a:t>
            </a:r>
            <a:r>
              <a:rPr lang="tr-TR" sz="1600" dirty="0"/>
              <a:t> </a:t>
            </a:r>
            <a:r>
              <a:rPr lang="en-US" sz="1600" dirty="0" err="1"/>
              <a:t>Balıkesir</a:t>
            </a:r>
            <a:r>
              <a:rPr lang="en-US" sz="1600" dirty="0"/>
              <a:t> </a:t>
            </a:r>
          </a:p>
          <a:p>
            <a:r>
              <a:rPr lang="en-US" sz="1600" dirty="0"/>
              <a:t>Leiden - </a:t>
            </a:r>
            <a:r>
              <a:rPr lang="en-US" sz="1600" dirty="0" err="1"/>
              <a:t>Hollanda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Sevgi Dolu Bir Ailede Büyümek </a:t>
            </a:r>
            <a:b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Her Çocuğun Hakkı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53" y="1876430"/>
            <a:ext cx="2818033" cy="398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8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1865797"/>
            <a:ext cx="38488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dirty="0"/>
              <a:t/>
            </a:r>
            <a:br>
              <a:rPr lang="tr-TR" dirty="0"/>
            </a:br>
            <a:r>
              <a:rPr lang="en-US" dirty="0" err="1"/>
              <a:t>Istituto</a:t>
            </a:r>
            <a:r>
              <a:rPr lang="en-US" dirty="0"/>
              <a:t> </a:t>
            </a:r>
            <a:r>
              <a:rPr lang="en-US" dirty="0" err="1"/>
              <a:t>Oikos</a:t>
            </a:r>
            <a:r>
              <a:rPr lang="en-US" dirty="0"/>
              <a:t> </a:t>
            </a:r>
            <a:r>
              <a:rPr lang="en-US" dirty="0" err="1" smtClean="0"/>
              <a:t>Onlus</a:t>
            </a:r>
            <a:r>
              <a:rPr lang="en-US" dirty="0" smtClean="0"/>
              <a:t> </a:t>
            </a:r>
            <a:r>
              <a:rPr lang="tr-TR" dirty="0" smtClean="0"/>
              <a:t>- İtalya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KuzeyDoğa Derneği</a:t>
            </a:r>
          </a:p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PROJE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SÜRESİ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12 Ay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164.215,89 €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/>
              <a:t>Lombardy Region, Trento Autonomous Province </a:t>
            </a:r>
            <a:r>
              <a:rPr lang="tr-TR" dirty="0" smtClean="0"/>
              <a:t>– İtalya ve</a:t>
            </a:r>
            <a:r>
              <a:rPr lang="en-US" dirty="0" smtClean="0"/>
              <a:t> </a:t>
            </a:r>
            <a:r>
              <a:rPr lang="en-US" dirty="0"/>
              <a:t>Kars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Bozayıların Korunması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3" y="2235099"/>
            <a:ext cx="3782367" cy="2836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Bozayıların Korunması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medi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8213" y="1833264"/>
            <a:ext cx="6619508" cy="33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415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Gaziantep İstanbul </a:t>
            </a:r>
            <a:r>
              <a:rPr lang="en-US" sz="1600" dirty="0" err="1"/>
              <a:t>Teknik</a:t>
            </a:r>
            <a:r>
              <a:rPr lang="en-US" sz="1600" dirty="0"/>
              <a:t> </a:t>
            </a:r>
            <a:r>
              <a:rPr lang="en-US" sz="1600" dirty="0" err="1"/>
              <a:t>Üniversitesi</a:t>
            </a:r>
            <a:r>
              <a:rPr lang="en-US" sz="1600" dirty="0"/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Mezunları</a:t>
            </a:r>
            <a:r>
              <a:rPr lang="en-US" sz="1600" dirty="0" smtClean="0"/>
              <a:t> </a:t>
            </a:r>
            <a:r>
              <a:rPr lang="en-US" sz="1600" dirty="0" err="1"/>
              <a:t>Derneği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Hasan </a:t>
            </a:r>
            <a:r>
              <a:rPr lang="en-US" sz="1600" dirty="0" err="1"/>
              <a:t>Kalyoncu</a:t>
            </a:r>
            <a:r>
              <a:rPr lang="en-US" sz="1600" dirty="0"/>
              <a:t> </a:t>
            </a:r>
            <a:r>
              <a:rPr lang="en-US" sz="1600" dirty="0" err="1" smtClean="0"/>
              <a:t>Üniversitesi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Universitat</a:t>
            </a:r>
            <a:r>
              <a:rPr lang="en-US" sz="1600" dirty="0" smtClean="0"/>
              <a:t> </a:t>
            </a:r>
            <a:r>
              <a:rPr lang="en-US" sz="1600" dirty="0" err="1"/>
              <a:t>für</a:t>
            </a:r>
            <a:r>
              <a:rPr lang="en-US" sz="1600" dirty="0"/>
              <a:t> </a:t>
            </a:r>
            <a:r>
              <a:rPr lang="en-US" sz="1600" dirty="0" err="1"/>
              <a:t>Bodenkultur</a:t>
            </a:r>
            <a:r>
              <a:rPr lang="en-US" sz="1600" dirty="0"/>
              <a:t> </a:t>
            </a:r>
            <a:r>
              <a:rPr lang="en-US" sz="1600" dirty="0" smtClean="0"/>
              <a:t>Wien</a:t>
            </a:r>
            <a:r>
              <a:rPr lang="tr-TR" sz="1600" dirty="0"/>
              <a:t> </a:t>
            </a:r>
            <a:r>
              <a:rPr lang="tr-TR" sz="1600" dirty="0" smtClean="0"/>
              <a:t>- Avusturya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5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147.682,35 €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Gaziantep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İklim Değişikliği için Sivil Diyalog 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E:\EKonuk\Desktop\AHU OZYURT\IKLIM DEGISIKLIGI ICIN SIVIL DIYALOG\solar-boa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13" y="2312377"/>
            <a:ext cx="3816000" cy="257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İklim Değişikliği için Sivil Diyalog 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media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0987" y="1949010"/>
            <a:ext cx="6055920" cy="340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57871" y="2224716"/>
            <a:ext cx="5528930" cy="3187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/>
              <a:t>Türkiye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Avrupa Birliği </a:t>
            </a:r>
            <a:r>
              <a:rPr lang="en-US" sz="2400" dirty="0" err="1"/>
              <a:t>üyesi</a:t>
            </a:r>
            <a:r>
              <a:rPr lang="en-US" sz="2400" dirty="0"/>
              <a:t> </a:t>
            </a:r>
            <a:r>
              <a:rPr lang="en-US" sz="2400" dirty="0" err="1"/>
              <a:t>ülkelerden</a:t>
            </a:r>
            <a:r>
              <a:rPr lang="en-US" sz="2400" dirty="0"/>
              <a:t> </a:t>
            </a:r>
            <a:r>
              <a:rPr lang="en-US" sz="2400" dirty="0" err="1"/>
              <a:t>sivil</a:t>
            </a:r>
            <a:r>
              <a:rPr lang="en-US" sz="2400" dirty="0"/>
              <a:t> </a:t>
            </a:r>
            <a:r>
              <a:rPr lang="en-US" sz="2400" dirty="0" err="1"/>
              <a:t>toplum</a:t>
            </a:r>
            <a:r>
              <a:rPr lang="en-US" sz="2400" dirty="0"/>
              <a:t> </a:t>
            </a:r>
            <a:r>
              <a:rPr lang="en-US" sz="2400" dirty="0" err="1"/>
              <a:t>kuruluşlarının</a:t>
            </a:r>
            <a:r>
              <a:rPr lang="en-US" sz="2400" dirty="0"/>
              <a:t>, </a:t>
            </a:r>
            <a:r>
              <a:rPr lang="en-US" sz="2400" dirty="0" err="1"/>
              <a:t>ortak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konu</a:t>
            </a:r>
            <a:r>
              <a:rPr lang="en-US" sz="2400" dirty="0"/>
              <a:t> </a:t>
            </a:r>
            <a:r>
              <a:rPr lang="en-US" sz="2400" dirty="0" err="1"/>
              <a:t>etrafında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araya</a:t>
            </a:r>
            <a:r>
              <a:rPr lang="en-US" sz="2400" dirty="0"/>
              <a:t> </a:t>
            </a:r>
            <a:r>
              <a:rPr lang="en-US" sz="2400" dirty="0" err="1"/>
              <a:t>gelerek</a:t>
            </a:r>
            <a:r>
              <a:rPr lang="en-US" sz="2400" dirty="0"/>
              <a:t>, </a:t>
            </a:r>
            <a:r>
              <a:rPr lang="en-US" sz="2400" dirty="0" err="1"/>
              <a:t>toplumların</a:t>
            </a:r>
            <a:r>
              <a:rPr lang="en-US" sz="2400" dirty="0"/>
              <a:t> </a:t>
            </a:r>
            <a:r>
              <a:rPr lang="en-US" sz="2400" dirty="0" err="1"/>
              <a:t>birbirini</a:t>
            </a:r>
            <a:r>
              <a:rPr lang="en-US" sz="2400" dirty="0"/>
              <a:t> </a:t>
            </a:r>
            <a:r>
              <a:rPr lang="en-US" sz="2400" dirty="0" err="1" smtClean="0"/>
              <a:t>tanımaları</a:t>
            </a:r>
            <a:r>
              <a:rPr lang="tr-TR" sz="2400" dirty="0" err="1" smtClean="0"/>
              <a:t>nı</a:t>
            </a:r>
            <a:r>
              <a:rPr lang="en-US" sz="2400" dirty="0" smtClean="0"/>
              <a:t>, </a:t>
            </a:r>
            <a:r>
              <a:rPr lang="en-US" sz="2400" dirty="0" err="1" smtClean="0"/>
              <a:t>bilgi</a:t>
            </a:r>
            <a:r>
              <a:rPr lang="tr-TR" sz="2400" dirty="0" smtClean="0"/>
              <a:t> ve deneyim </a:t>
            </a:r>
            <a:r>
              <a:rPr lang="en-US" sz="2400" dirty="0" err="1" smtClean="0"/>
              <a:t>alışverişi</a:t>
            </a:r>
            <a:r>
              <a:rPr lang="tr-TR" sz="2400" dirty="0" err="1" smtClean="0"/>
              <a:t>nde</a:t>
            </a:r>
            <a:r>
              <a:rPr lang="tr-TR" sz="2400" smtClean="0"/>
              <a:t> bulunmalarını</a:t>
            </a:r>
            <a:r>
              <a:rPr lang="en-US" sz="2400" smtClean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kalıcı</a:t>
            </a:r>
            <a:r>
              <a:rPr lang="en-US" sz="2400" dirty="0"/>
              <a:t> </a:t>
            </a:r>
            <a:r>
              <a:rPr lang="en-US" sz="2400" dirty="0" err="1"/>
              <a:t>diyalog</a:t>
            </a:r>
            <a:r>
              <a:rPr lang="en-US" sz="2400" dirty="0"/>
              <a:t> </a:t>
            </a:r>
            <a:r>
              <a:rPr lang="en-US" sz="2400" dirty="0" err="1"/>
              <a:t>kurmalarını</a:t>
            </a:r>
            <a:r>
              <a:rPr lang="en-US" sz="2400" dirty="0"/>
              <a:t> </a:t>
            </a:r>
            <a:r>
              <a:rPr lang="en-US" sz="2400" dirty="0" err="1"/>
              <a:t>sağlayan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platform </a:t>
            </a:r>
            <a:r>
              <a:rPr lang="en-US" sz="2400" dirty="0" err="1"/>
              <a:t>olarak</a:t>
            </a:r>
            <a:r>
              <a:rPr lang="en-US" sz="2400" dirty="0"/>
              <a:t> 2006 </a:t>
            </a:r>
            <a:r>
              <a:rPr lang="en-US" sz="2400" dirty="0" err="1"/>
              <a:t>yılında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tr-TR" sz="2400" dirty="0" err="1" smtClean="0"/>
              <a:t>vrupa</a:t>
            </a:r>
            <a:r>
              <a:rPr lang="tr-TR" sz="2400" dirty="0" smtClean="0"/>
              <a:t> </a:t>
            </a:r>
            <a:r>
              <a:rPr lang="en-US" sz="2400" dirty="0" smtClean="0"/>
              <a:t>B</a:t>
            </a:r>
            <a:r>
              <a:rPr lang="tr-TR" sz="2400" dirty="0" err="1" smtClean="0"/>
              <a:t>irliği</a:t>
            </a:r>
            <a:r>
              <a:rPr lang="en-US" sz="2400" dirty="0" smtClean="0"/>
              <a:t> </a:t>
            </a:r>
            <a:r>
              <a:rPr lang="en-US" sz="2400" dirty="0" err="1"/>
              <a:t>Bakanlığı</a:t>
            </a:r>
            <a:r>
              <a:rPr lang="en-US" sz="2400" dirty="0"/>
              <a:t> </a:t>
            </a:r>
            <a:r>
              <a:rPr lang="en-US" sz="2400" dirty="0" err="1"/>
              <a:t>tarafından</a:t>
            </a:r>
            <a:r>
              <a:rPr lang="en-US" sz="2400" dirty="0"/>
              <a:t> </a:t>
            </a:r>
            <a:r>
              <a:rPr lang="en-US" sz="2400" dirty="0" err="1"/>
              <a:t>geliştirildi</a:t>
            </a:r>
            <a:r>
              <a:rPr lang="en-US" sz="2400" dirty="0"/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904013"/>
            <a:ext cx="8229600" cy="1143000"/>
          </a:xfrm>
        </p:spPr>
        <p:txBody>
          <a:bodyPr/>
          <a:lstStyle/>
          <a:p>
            <a:r>
              <a:rPr lang="tr-TR" dirty="0" smtClean="0"/>
              <a:t>    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86" y="2440424"/>
            <a:ext cx="2124000" cy="21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415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>Kadın ve Demokrasi Derneği (KADEM)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Uluslararas</a:t>
            </a:r>
            <a:r>
              <a:rPr lang="tr-TR" sz="1600" dirty="0" smtClean="0"/>
              <a:t>ı</a:t>
            </a:r>
            <a:r>
              <a:rPr lang="en-US" sz="1600" dirty="0" smtClean="0"/>
              <a:t> </a:t>
            </a:r>
            <a:r>
              <a:rPr lang="en-US" sz="1600" dirty="0" err="1" smtClean="0"/>
              <a:t>Mültec</a:t>
            </a:r>
            <a:r>
              <a:rPr lang="tr-TR" sz="1600" dirty="0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Haklar</a:t>
            </a:r>
            <a:r>
              <a:rPr lang="tr-TR" sz="1600" dirty="0" smtClean="0"/>
              <a:t>ı</a:t>
            </a:r>
            <a:r>
              <a:rPr lang="en-US" sz="1600" dirty="0" smtClean="0"/>
              <a:t> </a:t>
            </a:r>
            <a:r>
              <a:rPr lang="en-US" sz="1600" dirty="0" err="1" smtClean="0"/>
              <a:t>Derneği</a:t>
            </a:r>
            <a:r>
              <a:rPr lang="en-US" sz="1600" dirty="0" smtClean="0"/>
              <a:t> – </a:t>
            </a:r>
            <a:r>
              <a:rPr lang="en-US" sz="1600" dirty="0" err="1" smtClean="0"/>
              <a:t>Türkiye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Eurocultura</a:t>
            </a:r>
            <a:r>
              <a:rPr lang="en-US" sz="1600" dirty="0" smtClean="0"/>
              <a:t> - </a:t>
            </a:r>
            <a:r>
              <a:rPr lang="en-US" sz="1600" dirty="0" err="1" smtClean="0"/>
              <a:t>İtalya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2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164.968,86 €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/>
              <a:t>İstanbul, </a:t>
            </a:r>
            <a:r>
              <a:rPr lang="tr-TR" sz="1600" dirty="0" smtClean="0"/>
              <a:t>Gaziantep ve </a:t>
            </a:r>
            <a:r>
              <a:rPr lang="tr-TR" sz="1600" dirty="0" err="1"/>
              <a:t>Vicenza</a:t>
            </a:r>
            <a:r>
              <a:rPr lang="tr-TR" sz="1600" dirty="0"/>
              <a:t> – İtalya </a:t>
            </a:r>
            <a:r>
              <a:rPr lang="tr-TR" sz="1600" dirty="0" smtClean="0"/>
              <a:t/>
            </a:r>
            <a:br>
              <a:rPr lang="tr-TR" sz="1600" dirty="0" smtClean="0"/>
            </a:b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Kadınlar Göç Yolunda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139" y="2594346"/>
            <a:ext cx="3816000" cy="1999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Kadınlar Göç Yolunda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media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282" y="1839254"/>
            <a:ext cx="6147045" cy="34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41572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>Türkiye Kızılay Derneği Eskişehir Şubesi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Saude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Portugues</a:t>
            </a:r>
            <a:r>
              <a:rPr lang="en-US" sz="1600" dirty="0" smtClean="0"/>
              <a:t> – </a:t>
            </a:r>
            <a:r>
              <a:rPr lang="en-US" sz="1600" dirty="0" err="1" smtClean="0"/>
              <a:t>Portekiz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4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121.178,70 €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Eskişehir ve </a:t>
            </a:r>
            <a:r>
              <a:rPr lang="tr-TR" sz="1600" dirty="0" err="1" smtClean="0"/>
              <a:t>Coimbra</a:t>
            </a:r>
            <a:r>
              <a:rPr lang="tr-TR" sz="1600" dirty="0" smtClean="0"/>
              <a:t> (Portekiz)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Hayat Kurtar Yaşamları Değiştir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28" y="2294861"/>
            <a:ext cx="3816000" cy="25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0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25527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Hayat Kurtar Yaşamları Değiştir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26" y="1656907"/>
            <a:ext cx="3203042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841" y="2668772"/>
            <a:ext cx="4962203" cy="3308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0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3023" y="1876430"/>
            <a:ext cx="48165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/>
              <a:t>Fauna &amp; Flora </a:t>
            </a:r>
            <a:r>
              <a:rPr lang="tr-TR" sz="1600" dirty="0" smtClean="0"/>
              <a:t>International – Birleşik Krallık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Akdeniz</a:t>
            </a:r>
            <a:r>
              <a:rPr lang="en-US" sz="1600" dirty="0" smtClean="0"/>
              <a:t> </a:t>
            </a:r>
            <a:r>
              <a:rPr lang="en-US" sz="1600" dirty="0" err="1" smtClean="0"/>
              <a:t>Koruma</a:t>
            </a:r>
            <a:r>
              <a:rPr lang="en-US" sz="1600" dirty="0" smtClean="0"/>
              <a:t> </a:t>
            </a:r>
            <a:r>
              <a:rPr lang="en-US" sz="1600" dirty="0" err="1" smtClean="0"/>
              <a:t>Derneği</a:t>
            </a:r>
            <a:r>
              <a:rPr lang="en-US" sz="1600" dirty="0" smtClean="0"/>
              <a:t> - </a:t>
            </a:r>
            <a:r>
              <a:rPr lang="en-US" sz="1600" dirty="0" err="1" smtClean="0"/>
              <a:t>Türkiye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12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/>
              <a:t>107.895,22</a:t>
            </a:r>
            <a:r>
              <a:rPr lang="en-US" sz="1600" dirty="0" smtClean="0"/>
              <a:t> </a:t>
            </a:r>
            <a:r>
              <a:rPr lang="en-US" sz="1600" dirty="0"/>
              <a:t>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Muğla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AB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Ortak Balıkçılık Politikasının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Gökova'da Uygulanması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49" y="2341605"/>
            <a:ext cx="3816000" cy="2547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4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04" y="1888497"/>
            <a:ext cx="3934047" cy="294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692" y="3215672"/>
            <a:ext cx="4242391" cy="2832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accent1">
                    <a:lumMod val="75000"/>
                  </a:schemeClr>
                </a:solidFill>
              </a:rPr>
              <a:t>AB 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Ortak Balıkçılık Politikasının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Gökova'da Uygulanması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3023" y="1876430"/>
            <a:ext cx="481654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SI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>Türk Girişim ve İş Dünyası Konfederasyonu</a:t>
            </a:r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Türkiye</a:t>
            </a:r>
            <a:r>
              <a:rPr lang="en-US" sz="1600" dirty="0" smtClean="0"/>
              <a:t> </a:t>
            </a:r>
            <a:r>
              <a:rPr lang="en-US" sz="1600" dirty="0" err="1" smtClean="0"/>
              <a:t>Kurumsal</a:t>
            </a:r>
            <a:r>
              <a:rPr lang="en-US" sz="1600" dirty="0" smtClean="0"/>
              <a:t> </a:t>
            </a:r>
            <a:r>
              <a:rPr lang="en-US" sz="1600" dirty="0" err="1" smtClean="0"/>
              <a:t>Sosyal</a:t>
            </a:r>
            <a:r>
              <a:rPr lang="en-US" sz="1600" dirty="0" smtClean="0"/>
              <a:t> </a:t>
            </a:r>
            <a:r>
              <a:rPr lang="en-US" sz="1600" dirty="0" err="1" smtClean="0"/>
              <a:t>Sorumluluk</a:t>
            </a:r>
            <a:r>
              <a:rPr lang="en-US" sz="1600" dirty="0" smtClean="0"/>
              <a:t> </a:t>
            </a:r>
            <a:r>
              <a:rPr lang="en-US" sz="1600" dirty="0" err="1" smtClean="0"/>
              <a:t>Derneği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err="1" smtClean="0"/>
              <a:t>Stichting</a:t>
            </a:r>
            <a:r>
              <a:rPr lang="en-US" sz="1600" dirty="0" smtClean="0"/>
              <a:t> M</a:t>
            </a:r>
            <a:r>
              <a:rPr lang="tr-TR" sz="1600" dirty="0" smtClean="0"/>
              <a:t>VO</a:t>
            </a:r>
            <a:r>
              <a:rPr lang="en-US" sz="1600" dirty="0" smtClean="0"/>
              <a:t> Nederland - </a:t>
            </a:r>
            <a:r>
              <a:rPr lang="en-US" sz="1600" dirty="0" err="1" smtClean="0"/>
              <a:t>Hollanda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en-US" sz="1600" dirty="0" smtClean="0"/>
              <a:t>1</a:t>
            </a:r>
            <a:r>
              <a:rPr lang="tr-TR" sz="1600" dirty="0" smtClean="0"/>
              <a:t>3</a:t>
            </a:r>
            <a:r>
              <a:rPr lang="en-US" sz="1600" dirty="0" smtClean="0"/>
              <a:t> Ay </a:t>
            </a:r>
            <a:endParaRPr lang="tr-TR" sz="1600" dirty="0" smtClean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en-US" sz="1600" dirty="0" smtClean="0"/>
              <a:t>164.957,63</a:t>
            </a:r>
            <a:r>
              <a:rPr lang="tr-TR" sz="1600" dirty="0" smtClean="0"/>
              <a:t> </a:t>
            </a:r>
            <a:r>
              <a:rPr lang="en-US" sz="1600" dirty="0" smtClean="0"/>
              <a:t>€ </a:t>
            </a:r>
            <a:endParaRPr lang="tr-TR" sz="1600" dirty="0"/>
          </a:p>
          <a:p>
            <a:pPr>
              <a:spcBef>
                <a:spcPts val="1800"/>
              </a:spcBef>
            </a:pP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1600" dirty="0" smtClean="0"/>
              <a:t>İstanbul ve Utrecht - Hollanda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KOBİ’ler için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Kurumsal Sosyal Sorumluluk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11" y="2254103"/>
            <a:ext cx="3564000" cy="267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7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KOBİ’ler için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Kurumsal Sosyal Sorumluluk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84" y="1619665"/>
            <a:ext cx="5954233" cy="4465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6270" y="1382235"/>
            <a:ext cx="557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www.siviltoplumdiyalogu.org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95569" y="-612220"/>
            <a:ext cx="552894" cy="6413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00877" y="286238"/>
            <a:ext cx="542262" cy="6413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84921" y="1179988"/>
            <a:ext cx="574159" cy="6413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95577" y="2060468"/>
            <a:ext cx="552895" cy="64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media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848" y="1927804"/>
            <a:ext cx="6058789" cy="34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24744"/>
            <a:ext cx="9144000" cy="151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5616" y="112474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640513" algn="l"/>
              </a:tabLst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2008                                        2017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31" name="Picture 7" descr="C:\Users\ekonuk\Downloads\noun_558767_cc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988205"/>
            <a:ext cx="972000" cy="878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1006" y="31987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351 PROJE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2" name="Picture 8" descr="C:\Users\ekonuk\Downloads\noun_103856_cc.pn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241" y="4167701"/>
            <a:ext cx="1044000" cy="8895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51029" y="441243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595 ORTAKLIK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-96352"/>
            <a:ext cx="3456000" cy="244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Picture 9" descr="C:\Users\ekonuk\Downloads\noun_918977_cc.png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281" y="5162536"/>
            <a:ext cx="1332000" cy="11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51720" y="5372890"/>
            <a:ext cx="277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42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M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LYON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AVRO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HİBE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00564" y="4396490"/>
            <a:ext cx="234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20’DEN FAZLA DİL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399" y="2270482"/>
            <a:ext cx="3745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RAKAMLARLA DİYALOG</a:t>
            </a:r>
            <a:endParaRPr lang="en-US" sz="4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40867" y="4163042"/>
            <a:ext cx="828000" cy="828000"/>
            <a:chOff x="7632384" y="5160647"/>
            <a:chExt cx="796733" cy="792000"/>
          </a:xfrm>
        </p:grpSpPr>
        <p:sp>
          <p:nvSpPr>
            <p:cNvPr id="10" name="Oval 9"/>
            <p:cNvSpPr/>
            <p:nvPr/>
          </p:nvSpPr>
          <p:spPr>
            <a:xfrm>
              <a:off x="7632384" y="5160647"/>
              <a:ext cx="792000" cy="792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1" descr="C:\Users\ekonuk\Downloads\noun_886316_cc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09117" y="5236397"/>
              <a:ext cx="720000" cy="60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5436096" y="3198784"/>
            <a:ext cx="234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 ÜLKE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7" name="Picture 13" descr="C:\Users\ekonuk\Downloads\noun_629763_cc.png"/>
          <p:cNvPicPr>
            <a:picLocks noChangeAspect="1" noChangeArrowheads="1"/>
          </p:cNvPicPr>
          <p:nvPr/>
        </p:nvPicPr>
        <p:blipFill rotWithShape="1"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8079" y="2922948"/>
            <a:ext cx="1080000" cy="9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7080493" y="5312833"/>
            <a:ext cx="828000" cy="82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ekonuk\Downloads\noun_467816_cc.png"/>
          <p:cNvPicPr>
            <a:picLocks noChangeAspect="1" noChangeArrowheads="1"/>
          </p:cNvPicPr>
          <p:nvPr/>
        </p:nvPicPr>
        <p:blipFill rotWithShape="1"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0405" y="5373216"/>
            <a:ext cx="825421" cy="7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91570" y="5532528"/>
            <a:ext cx="234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81 İL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kapak alt logosu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72000" y="2998381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accent1">
                    <a:lumMod val="75000"/>
                  </a:schemeClr>
                </a:solidFill>
              </a:rPr>
              <a:t>TEŞEKKÜRLER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21640"/>
            <a:ext cx="9144000" cy="4346369"/>
            <a:chOff x="0" y="1521640"/>
            <a:chExt cx="9144000" cy="43463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21640"/>
              <a:ext cx="9144000" cy="43463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5241862"/>
              <a:ext cx="1360967" cy="626147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9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86304"/>
            <a:ext cx="9144000" cy="4281705"/>
            <a:chOff x="0" y="1586304"/>
            <a:chExt cx="9144000" cy="42817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86304"/>
              <a:ext cx="9144000" cy="42808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5241862"/>
              <a:ext cx="1360967" cy="626147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82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69820"/>
            <a:ext cx="9144000" cy="4313807"/>
            <a:chOff x="0" y="1569820"/>
            <a:chExt cx="9144000" cy="43138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69820"/>
              <a:ext cx="9144000" cy="431380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5241862"/>
              <a:ext cx="1360967" cy="626147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86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Sivil Toplum Diyaloğu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5520"/>
            <a:ext cx="9144000" cy="42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2920" y="1573086"/>
            <a:ext cx="8229600" cy="426993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b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6000" b="1" dirty="0" smtClean="0">
                <a:solidFill>
                  <a:srgbClr val="C00000"/>
                </a:solidFill>
              </a:rPr>
              <a:t>Sivil Toplum Diyaloğu V 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6 milyon Avro destek verilecek.</a:t>
            </a:r>
            <a:b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Kısa bir süre içerisinde Duyurulması öngörülüyor</a:t>
            </a:r>
            <a:b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www.ab.gov.tr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 adresini takip edin!</a:t>
            </a:r>
            <a:b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258" y="89195"/>
            <a:ext cx="1482183" cy="148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7920" y="2004026"/>
            <a:ext cx="36682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HİBE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FAYDALANICI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KURUM</a:t>
            </a:r>
            <a:r>
              <a:rPr lang="tr-TR" dirty="0"/>
              <a:t/>
            </a:r>
            <a:br>
              <a:rPr lang="tr-TR" dirty="0"/>
            </a:br>
            <a:r>
              <a:rPr lang="en-US" dirty="0" err="1"/>
              <a:t>Ricerca</a:t>
            </a:r>
            <a:r>
              <a:rPr lang="en-US" dirty="0"/>
              <a:t> E </a:t>
            </a:r>
            <a:r>
              <a:rPr lang="en-US" dirty="0" err="1"/>
              <a:t>Cooperazione</a:t>
            </a:r>
            <a:r>
              <a:rPr lang="en-US" dirty="0"/>
              <a:t> </a:t>
            </a:r>
            <a:r>
              <a:rPr lang="tr-TR" dirty="0"/>
              <a:t>- İtalya</a:t>
            </a:r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ORTAKLAR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Su </a:t>
            </a:r>
            <a:r>
              <a:rPr lang="en-US" dirty="0" err="1"/>
              <a:t>Ürünleri</a:t>
            </a:r>
            <a:r>
              <a:rPr lang="en-US" dirty="0"/>
              <a:t> </a:t>
            </a:r>
            <a:r>
              <a:rPr lang="en-US" dirty="0" err="1"/>
              <a:t>Derneği</a:t>
            </a:r>
            <a:r>
              <a:rPr lang="en-US" dirty="0"/>
              <a:t>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 SÜRESİ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12 Ay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BÜTÇE </a:t>
            </a:r>
            <a:r>
              <a:rPr lang="tr-TR" dirty="0"/>
              <a:t/>
            </a:r>
            <a:br>
              <a:rPr lang="tr-TR" dirty="0"/>
            </a:br>
            <a:r>
              <a:rPr lang="en-US" dirty="0"/>
              <a:t>171.975,60 € </a:t>
            </a:r>
            <a:endParaRPr lang="tr-TR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PROJENİN UYGULANDIĞI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ŞEHİRLER</a:t>
            </a:r>
            <a:br>
              <a:rPr lang="tr-T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/>
              <a:t>İzmir</a:t>
            </a:r>
            <a:r>
              <a:rPr lang="tr-TR" dirty="0"/>
              <a:t>, </a:t>
            </a:r>
            <a:r>
              <a:rPr lang="en-US" dirty="0"/>
              <a:t>Roma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3" y="2551874"/>
            <a:ext cx="3782367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6665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Balıkçılık: Türkiye ve İtalya </a:t>
            </a:r>
            <a:b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Arasında Sürdürülebilir Ağlar Kurma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248</Words>
  <Application>Microsoft Office PowerPoint</Application>
  <PresentationFormat>On-screen Show (4:3)</PresentationFormat>
  <Paragraphs>122</Paragraphs>
  <Slides>30</Slides>
  <Notes>30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    Sivil Toplum Diyaloğu</vt:lpstr>
      <vt:lpstr>PowerPoint Presentation</vt:lpstr>
      <vt:lpstr>    Sivil Toplum Diyaloğu</vt:lpstr>
      <vt:lpstr>    Sivil Toplum Diyaloğu</vt:lpstr>
      <vt:lpstr>    Sivil Toplum Diyaloğu</vt:lpstr>
      <vt:lpstr>    Sivil Toplum Diyaloğu</vt:lpstr>
      <vt:lpstr>        Sivil Toplum Diyaloğu V  6 milyon Avro destek verilecek.  Kısa bir süre içerisinde Duyurulması öngörülüyor  www.ab.gov.tr adresini takip edin!    </vt:lpstr>
      <vt:lpstr>Balıkçılık: Türkiye ve İtalya  Arasında Sürdürülebilir Ağlar Kurma</vt:lpstr>
      <vt:lpstr>Balıkçılık: Türkiye ve İtalya  Arasında Sürdürülebilir Ağlar Kurma</vt:lpstr>
      <vt:lpstr>PowerPoint Presentation</vt:lpstr>
      <vt:lpstr>PowerPoint Presentation</vt:lpstr>
      <vt:lpstr>Ölçülebilir Kalkınma Projesi</vt:lpstr>
      <vt:lpstr>Ölçülebilir Kalkınma Projesi</vt:lpstr>
      <vt:lpstr>Sevgi Dolu Bir Ailede Büyümek  Her Çocuğun Hakkı</vt:lpstr>
      <vt:lpstr>Bozayıların Korunması</vt:lpstr>
      <vt:lpstr>Bozayıların Korunması</vt:lpstr>
      <vt:lpstr>İklim Değişikliği için Sivil Diyalog </vt:lpstr>
      <vt:lpstr>İklim Değişikliği için Sivil Diyalog </vt:lpstr>
      <vt:lpstr>Kadınlar Göç Yolunda</vt:lpstr>
      <vt:lpstr>Kadınlar Göç Yolunda</vt:lpstr>
      <vt:lpstr>Hayat Kurtar Yaşamları Değiştir</vt:lpstr>
      <vt:lpstr>Hayat Kurtar Yaşamları Değiştir</vt:lpstr>
      <vt:lpstr>AB Ortak Balıkçılık Politikasının  Gökova'da Uygulanması</vt:lpstr>
      <vt:lpstr>AB Ortak Balıkçılık Politikasının  Gökova'da Uygulanması</vt:lpstr>
      <vt:lpstr>KOBİ’ler için  Kurumsal Sosyal Sorumluluk</vt:lpstr>
      <vt:lpstr>KOBİ’ler için  Kurumsal Sosyal Sorumluluk</vt:lpstr>
      <vt:lpstr>PowerPoint Presentation</vt:lpstr>
      <vt:lpstr>    Sivil Toplum Diyaloğu</vt:lpstr>
      <vt:lpstr>PowerPoint Presentation</vt:lpstr>
    </vt:vector>
  </TitlesOfParts>
  <Company>reset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Tree</dc:creator>
  <cp:lastModifiedBy>Derya Barlak</cp:lastModifiedBy>
  <cp:revision>47</cp:revision>
  <dcterms:created xsi:type="dcterms:W3CDTF">2016-04-19T04:21:41Z</dcterms:created>
  <dcterms:modified xsi:type="dcterms:W3CDTF">2017-11-01T13:29:07Z</dcterms:modified>
</cp:coreProperties>
</file>